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sldIdLst>
    <p:sldId id="256" r:id="rId5"/>
    <p:sldId id="257" r:id="rId6"/>
    <p:sldId id="259" r:id="rId7"/>
    <p:sldId id="278" r:id="rId8"/>
    <p:sldId id="268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9" r:id="rId24"/>
    <p:sldId id="276" r:id="rId25"/>
    <p:sldId id="277" r:id="rId26"/>
    <p:sldId id="281" r:id="rId27"/>
    <p:sldId id="280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9E6626-60A5-4D20-8A77-0B9114053740}" v="1" dt="2024-02-13T13:01:37.902"/>
    <p1510:client id="{040DD2E2-E334-46BD-AA21-2E404F2DD9D3}" v="3" dt="2024-02-13T08:04:25.852"/>
    <p1510:client id="{3D8B6AA4-C7C9-450D-8E70-C02C0C138007}" v="2" dt="2024-02-12T19:40:12.200"/>
    <p1510:client id="{46E1A1FA-9E0C-43A9-9F1E-D616353AA5C8}" v="2" dt="2024-02-13T13:05:20.433"/>
    <p1510:client id="{60700DC0-D8F7-4768-A784-903B2E350491}" v="1" dt="2024-02-13T10:43:04.5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heeraj H J" userId="S::ee1221704@iitd.ac.in::1aa67e89-fda9-48de-a3e8-5c32da48e06f" providerId="AD" clId="Web-{3D8B6AA4-C7C9-450D-8E70-C02C0C138007}"/>
    <pc:docChg chg="modSld">
      <pc:chgData name="Dheeraj H J" userId="S::ee1221704@iitd.ac.in::1aa67e89-fda9-48de-a3e8-5c32da48e06f" providerId="AD" clId="Web-{3D8B6AA4-C7C9-450D-8E70-C02C0C138007}" dt="2024-02-12T19:40:12.200" v="1" actId="1076"/>
      <pc:docMkLst>
        <pc:docMk/>
      </pc:docMkLst>
      <pc:sldChg chg="modSp">
        <pc:chgData name="Dheeraj H J" userId="S::ee1221704@iitd.ac.in::1aa67e89-fda9-48de-a3e8-5c32da48e06f" providerId="AD" clId="Web-{3D8B6AA4-C7C9-450D-8E70-C02C0C138007}" dt="2024-02-12T19:40:12.200" v="1" actId="1076"/>
        <pc:sldMkLst>
          <pc:docMk/>
          <pc:sldMk cId="3641235788" sldId="281"/>
        </pc:sldMkLst>
        <pc:picChg chg="mod">
          <ac:chgData name="Dheeraj H J" userId="S::ee1221704@iitd.ac.in::1aa67e89-fda9-48de-a3e8-5c32da48e06f" providerId="AD" clId="Web-{3D8B6AA4-C7C9-450D-8E70-C02C0C138007}" dt="2024-02-12T19:40:12.200" v="1" actId="1076"/>
          <ac:picMkLst>
            <pc:docMk/>
            <pc:sldMk cId="3641235788" sldId="281"/>
            <ac:picMk id="2050" creationId="{29918A68-446F-974A-945D-DE8AAE1267D6}"/>
          </ac:picMkLst>
        </pc:picChg>
      </pc:sldChg>
    </pc:docChg>
  </pc:docChgLst>
  <pc:docChgLst>
    <pc:chgData name="Pagare Vihang Kanchan" userId="S::mt1210253@iitd.ac.in::12faad10-be1a-4441-8639-15c08f43a7d6" providerId="AD" clId="Web-{EFBAF524-636B-F969-D35E-9E3D929DAB61}"/>
    <pc:docChg chg="modSld">
      <pc:chgData name="Pagare Vihang Kanchan" userId="S::mt1210253@iitd.ac.in::12faad10-be1a-4441-8639-15c08f43a7d6" providerId="AD" clId="Web-{EFBAF524-636B-F969-D35E-9E3D929DAB61}" dt="2024-02-09T17:55:43.210" v="0" actId="1076"/>
      <pc:docMkLst>
        <pc:docMk/>
      </pc:docMkLst>
      <pc:sldChg chg="modSp">
        <pc:chgData name="Pagare Vihang Kanchan" userId="S::mt1210253@iitd.ac.in::12faad10-be1a-4441-8639-15c08f43a7d6" providerId="AD" clId="Web-{EFBAF524-636B-F969-D35E-9E3D929DAB61}" dt="2024-02-09T17:55:43.210" v="0" actId="1076"/>
        <pc:sldMkLst>
          <pc:docMk/>
          <pc:sldMk cId="162078154" sldId="256"/>
        </pc:sldMkLst>
        <pc:picChg chg="mod">
          <ac:chgData name="Pagare Vihang Kanchan" userId="S::mt1210253@iitd.ac.in::12faad10-be1a-4441-8639-15c08f43a7d6" providerId="AD" clId="Web-{EFBAF524-636B-F969-D35E-9E3D929DAB61}" dt="2024-02-09T17:55:43.210" v="0" actId="1076"/>
          <ac:picMkLst>
            <pc:docMk/>
            <pc:sldMk cId="162078154" sldId="256"/>
            <ac:picMk id="1028" creationId="{A318D224-569A-7044-A748-36B3EFF96516}"/>
          </ac:picMkLst>
        </pc:picChg>
      </pc:sldChg>
    </pc:docChg>
  </pc:docChgLst>
  <pc:docChgLst>
    <pc:chgData name="Ishu" userId="S::ee3210735@iitd.ac.in::84f1ef1a-468f-43bd-9be5-cbabc4557014" providerId="AD" clId="Web-{60700DC0-D8F7-4768-A784-903B2E350491}"/>
    <pc:docChg chg="modSld">
      <pc:chgData name="Ishu" userId="S::ee3210735@iitd.ac.in::84f1ef1a-468f-43bd-9be5-cbabc4557014" providerId="AD" clId="Web-{60700DC0-D8F7-4768-A784-903B2E350491}" dt="2024-02-13T10:43:04.535" v="0" actId="1076"/>
      <pc:docMkLst>
        <pc:docMk/>
      </pc:docMkLst>
      <pc:sldChg chg="modSp">
        <pc:chgData name="Ishu" userId="S::ee3210735@iitd.ac.in::84f1ef1a-468f-43bd-9be5-cbabc4557014" providerId="AD" clId="Web-{60700DC0-D8F7-4768-A784-903B2E350491}" dt="2024-02-13T10:43:04.535" v="0" actId="1076"/>
        <pc:sldMkLst>
          <pc:docMk/>
          <pc:sldMk cId="732356137" sldId="268"/>
        </pc:sldMkLst>
        <pc:picChg chg="mod">
          <ac:chgData name="Ishu" userId="S::ee3210735@iitd.ac.in::84f1ef1a-468f-43bd-9be5-cbabc4557014" providerId="AD" clId="Web-{60700DC0-D8F7-4768-A784-903B2E350491}" dt="2024-02-13T10:43:04.535" v="0" actId="1076"/>
          <ac:picMkLst>
            <pc:docMk/>
            <pc:sldMk cId="732356137" sldId="268"/>
            <ac:picMk id="4" creationId="{00000000-0000-0000-0000-000000000000}"/>
          </ac:picMkLst>
        </pc:picChg>
      </pc:sldChg>
    </pc:docChg>
  </pc:docChgLst>
  <pc:docChgLst>
    <pc:chgData name="Nandini Singh" userId="S::ee3210747@iitd.ac.in::409994d4-f6ac-466a-ae4f-571ab21d87c9" providerId="AD" clId="Web-{9A921AA1-ACAB-3EA7-C937-B1E2FBA1E162}"/>
    <pc:docChg chg="modSld">
      <pc:chgData name="Nandini Singh" userId="S::ee3210747@iitd.ac.in::409994d4-f6ac-466a-ae4f-571ab21d87c9" providerId="AD" clId="Web-{9A921AA1-ACAB-3EA7-C937-B1E2FBA1E162}" dt="2024-02-08T16:16:31.737" v="0" actId="1076"/>
      <pc:docMkLst>
        <pc:docMk/>
      </pc:docMkLst>
      <pc:sldChg chg="modSp">
        <pc:chgData name="Nandini Singh" userId="S::ee3210747@iitd.ac.in::409994d4-f6ac-466a-ae4f-571ab21d87c9" providerId="AD" clId="Web-{9A921AA1-ACAB-3EA7-C937-B1E2FBA1E162}" dt="2024-02-08T16:16:31.737" v="0" actId="1076"/>
        <pc:sldMkLst>
          <pc:docMk/>
          <pc:sldMk cId="162078154" sldId="256"/>
        </pc:sldMkLst>
        <pc:picChg chg="mod">
          <ac:chgData name="Nandini Singh" userId="S::ee3210747@iitd.ac.in::409994d4-f6ac-466a-ae4f-571ab21d87c9" providerId="AD" clId="Web-{9A921AA1-ACAB-3EA7-C937-B1E2FBA1E162}" dt="2024-02-08T16:16:31.737" v="0" actId="1076"/>
          <ac:picMkLst>
            <pc:docMk/>
            <pc:sldMk cId="162078154" sldId="256"/>
            <ac:picMk id="1028" creationId="{A318D224-569A-7044-A748-36B3EFF96516}"/>
          </ac:picMkLst>
        </pc:picChg>
      </pc:sldChg>
    </pc:docChg>
  </pc:docChgLst>
  <pc:docChgLst>
    <pc:chgData name="Manasi Korade" userId="S::ph1210836@iitd.ac.in::7976accf-ab55-4ad0-a123-a7bb2e54b177" providerId="AD" clId="Web-{040DD2E2-E334-46BD-AA21-2E404F2DD9D3}"/>
    <pc:docChg chg="modSld">
      <pc:chgData name="Manasi Korade" userId="S::ph1210836@iitd.ac.in::7976accf-ab55-4ad0-a123-a7bb2e54b177" providerId="AD" clId="Web-{040DD2E2-E334-46BD-AA21-2E404F2DD9D3}" dt="2024-02-13T08:04:22.665" v="1" actId="20577"/>
      <pc:docMkLst>
        <pc:docMk/>
      </pc:docMkLst>
      <pc:sldChg chg="modSp">
        <pc:chgData name="Manasi Korade" userId="S::ph1210836@iitd.ac.in::7976accf-ab55-4ad0-a123-a7bb2e54b177" providerId="AD" clId="Web-{040DD2E2-E334-46BD-AA21-2E404F2DD9D3}" dt="2024-02-13T08:04:22.665" v="1" actId="20577"/>
        <pc:sldMkLst>
          <pc:docMk/>
          <pc:sldMk cId="2073181588" sldId="279"/>
        </pc:sldMkLst>
        <pc:spChg chg="mod">
          <ac:chgData name="Manasi Korade" userId="S::ph1210836@iitd.ac.in::7976accf-ab55-4ad0-a123-a7bb2e54b177" providerId="AD" clId="Web-{040DD2E2-E334-46BD-AA21-2E404F2DD9D3}" dt="2024-02-13T08:04:22.665" v="1" actId="20577"/>
          <ac:spMkLst>
            <pc:docMk/>
            <pc:sldMk cId="2073181588" sldId="279"/>
            <ac:spMk id="3" creationId="{00000000-0000-0000-0000-000000000000}"/>
          </ac:spMkLst>
        </pc:spChg>
      </pc:sldChg>
    </pc:docChg>
  </pc:docChgLst>
  <pc:docChgLst>
    <pc:chgData name="Kumar Sanu Singh" userId="S::ee3211213@iitd.ac.in::3d05867f-6c9d-4cf8-91d1-46fa0120ad53" providerId="AD" clId="Web-{46E1A1FA-9E0C-43A9-9F1E-D616353AA5C8}"/>
    <pc:docChg chg="addSld delSld">
      <pc:chgData name="Kumar Sanu Singh" userId="S::ee3211213@iitd.ac.in::3d05867f-6c9d-4cf8-91d1-46fa0120ad53" providerId="AD" clId="Web-{46E1A1FA-9E0C-43A9-9F1E-D616353AA5C8}" dt="2024-02-13T13:05:20.433" v="1"/>
      <pc:docMkLst>
        <pc:docMk/>
      </pc:docMkLst>
      <pc:sldChg chg="new del">
        <pc:chgData name="Kumar Sanu Singh" userId="S::ee3211213@iitd.ac.in::3d05867f-6c9d-4cf8-91d1-46fa0120ad53" providerId="AD" clId="Web-{46E1A1FA-9E0C-43A9-9F1E-D616353AA5C8}" dt="2024-02-13T13:05:20.433" v="1"/>
        <pc:sldMkLst>
          <pc:docMk/>
          <pc:sldMk cId="3594359616" sldId="282"/>
        </pc:sldMkLst>
      </pc:sldChg>
    </pc:docChg>
  </pc:docChgLst>
  <pc:docChgLst>
    <pc:chgData name="Kumar Sanu Singh" userId="S::ee3211213@iitd.ac.in::3d05867f-6c9d-4cf8-91d1-46fa0120ad53" providerId="AD" clId="Web-{019E6626-60A5-4D20-8A77-0B9114053740}"/>
    <pc:docChg chg="modSld">
      <pc:chgData name="Kumar Sanu Singh" userId="S::ee3211213@iitd.ac.in::3d05867f-6c9d-4cf8-91d1-46fa0120ad53" providerId="AD" clId="Web-{019E6626-60A5-4D20-8A77-0B9114053740}" dt="2024-02-13T13:01:37.902" v="0" actId="1076"/>
      <pc:docMkLst>
        <pc:docMk/>
      </pc:docMkLst>
      <pc:sldChg chg="modSp">
        <pc:chgData name="Kumar Sanu Singh" userId="S::ee3211213@iitd.ac.in::3d05867f-6c9d-4cf8-91d1-46fa0120ad53" providerId="AD" clId="Web-{019E6626-60A5-4D20-8A77-0B9114053740}" dt="2024-02-13T13:01:37.902" v="0" actId="1076"/>
        <pc:sldMkLst>
          <pc:docMk/>
          <pc:sldMk cId="162078154" sldId="256"/>
        </pc:sldMkLst>
        <pc:picChg chg="mod">
          <ac:chgData name="Kumar Sanu Singh" userId="S::ee3211213@iitd.ac.in::3d05867f-6c9d-4cf8-91d1-46fa0120ad53" providerId="AD" clId="Web-{019E6626-60A5-4D20-8A77-0B9114053740}" dt="2024-02-13T13:01:37.902" v="0" actId="1076"/>
          <ac:picMkLst>
            <pc:docMk/>
            <pc:sldMk cId="162078154" sldId="256"/>
            <ac:picMk id="1028" creationId="{A318D224-569A-7044-A748-36B3EFF96516}"/>
          </ac:picMkLst>
        </pc:picChg>
      </pc:sldChg>
    </pc:docChg>
  </pc:docChgLst>
</pc:chgInfo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A6855-9233-AB43-A5BA-302512E3CD0A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E406C-8AB5-8D4C-8D8D-B3D3628BA3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388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www.axiscades.com</a:t>
            </a:r>
            <a:r>
              <a:rPr lang="en-US"/>
              <a:t>/5-technological-advancements-in-embedded-solutions-and-systems.html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06C-8AB5-8D4C-8D8D-B3D3628BA3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634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z-Cyrl-UZ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PROCESSOR, BUS STRUCTURE, INTERFACING ISSUES</a:t>
            </a:r>
            <a:endParaRPr lang="en-I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z-Cyrl-UZ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OPTIMISATION OF THE PROGRAM AND REALTIME OS ISSUES</a:t>
            </a:r>
            <a:endParaRPr lang="en-I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z-Cyrl-UZ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EXAMINE DIFFERNT ASPECTS OF NETWORK EMBEDED SYSTEM</a:t>
            </a:r>
            <a:endParaRPr lang="en-I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E2F78A-03F8-154A-ADD9-1D5BCAA3535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90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8051</a:t>
            </a:r>
          </a:p>
          <a:p>
            <a:r>
              <a:rPr lang="en-US"/>
              <a:t>Machine language (hex code)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06C-8AB5-8D4C-8D8D-B3D3628BA3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08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err="1"/>
              <a:t>Arduino</a:t>
            </a:r>
            <a:r>
              <a:rPr lang="en-US" i="1"/>
              <a:t> Uno</a:t>
            </a:r>
            <a:r>
              <a:rPr lang="en-US"/>
              <a:t>, Leonardo, Due, Micro, </a:t>
            </a:r>
            <a:r>
              <a:rPr lang="en-US" err="1"/>
              <a:t>LilyPad</a:t>
            </a:r>
            <a:r>
              <a:rPr lang="en-US"/>
              <a:t> </a:t>
            </a:r>
            <a:r>
              <a:rPr lang="en-US" i="1" err="1"/>
              <a:t>Arduino</a:t>
            </a:r>
            <a:r>
              <a:rPr lang="en-US"/>
              <a:t>, </a:t>
            </a:r>
            <a:r>
              <a:rPr lang="en-US" err="1"/>
              <a:t>Esplora</a:t>
            </a:r>
            <a:r>
              <a:rPr lang="en-US"/>
              <a:t>, Yun, and Robot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06C-8AB5-8D4C-8D8D-B3D3628BA3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704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Y2K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5E406C-8AB5-8D4C-8D8D-B3D3628BA37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9123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E406C-8AB5-8D4C-8D8D-B3D3628BA37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679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660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451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782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456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89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92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52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60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46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126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F5F79F-6A34-8D46-8C44-B153F31558F3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C4004-AB40-8043-8319-80E645878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06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7671" y="0"/>
            <a:ext cx="839288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/>
              <a:t>Embedded System and it’s Applications</a:t>
            </a:r>
          </a:p>
          <a:p>
            <a:endParaRPr lang="en-US"/>
          </a:p>
        </p:txBody>
      </p:sp>
      <p:pic>
        <p:nvPicPr>
          <p:cNvPr id="1028" name="Picture 4" descr="The Future of Embedded Computing - Circuit Cellar">
            <a:extLst>
              <a:ext uri="{FF2B5EF4-FFF2-40B4-BE49-F238E27FC236}">
                <a16:creationId xmlns:a16="http://schemas.microsoft.com/office/drawing/2014/main" id="{A318D224-569A-7044-A748-36B3EFF96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80" y="-671015"/>
            <a:ext cx="9144000" cy="469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91C815-F948-0B4A-A170-2F6056ACCB9F}"/>
              </a:ext>
            </a:extLst>
          </p:cNvPr>
          <p:cNvSpPr txBox="1"/>
          <p:nvPr/>
        </p:nvSpPr>
        <p:spPr>
          <a:xfrm>
            <a:off x="7028761" y="5023691"/>
            <a:ext cx="2037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chemeClr val="bg1"/>
                </a:solidFill>
              </a:rPr>
              <a:t>Tapan</a:t>
            </a:r>
            <a:r>
              <a:rPr lang="en-US">
                <a:solidFill>
                  <a:schemeClr val="bg1"/>
                </a:solidFill>
              </a:rPr>
              <a:t> K. Gandhi, EE</a:t>
            </a:r>
          </a:p>
        </p:txBody>
      </p:sp>
    </p:spTree>
    <p:extLst>
      <p:ext uri="{BB962C8B-B14F-4D97-AF65-F5344CB8AC3E}">
        <p14:creationId xmlns:p14="http://schemas.microsoft.com/office/powerpoint/2010/main" val="162078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Correct tool (Microcontroller) to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/>
              <a:t>is a correct tool to use;</a:t>
            </a:r>
          </a:p>
          <a:p>
            <a:pPr>
              <a:buFontTx/>
              <a:buChar char="-"/>
            </a:pPr>
            <a:r>
              <a:rPr lang="en-US"/>
              <a:t>Intelligence is required in the system</a:t>
            </a:r>
          </a:p>
          <a:p>
            <a:pPr>
              <a:buFontTx/>
              <a:buChar char="-"/>
            </a:pPr>
            <a:r>
              <a:rPr lang="en-US"/>
              <a:t>The complexity of a system is reduced</a:t>
            </a:r>
          </a:p>
          <a:p>
            <a:pPr>
              <a:buFontTx/>
              <a:buChar char="-"/>
            </a:pPr>
            <a:r>
              <a:rPr lang="en-US"/>
              <a:t>The cost of the microcontroller is less than using discrete components to perform the desired job.</a:t>
            </a:r>
          </a:p>
          <a:p>
            <a:pPr>
              <a:buFontTx/>
              <a:buChar char="-"/>
            </a:pPr>
            <a:r>
              <a:rPr lang="en-US"/>
              <a:t>A variety and bunch of  sensors and actuators associated with any system.</a:t>
            </a:r>
          </a:p>
          <a:p>
            <a:pPr>
              <a:buFontTx/>
              <a:buChar char="-"/>
            </a:pPr>
            <a:r>
              <a:rPr lang="en-US"/>
              <a:t>Device to device communication 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537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Not the correct tool (Microcontroller) to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system requires little or no intelligence</a:t>
            </a:r>
          </a:p>
          <a:p>
            <a:r>
              <a:rPr lang="en-US"/>
              <a:t>The system can be made easier and/or  cheaper using discrete components.</a:t>
            </a:r>
          </a:p>
          <a:p>
            <a:r>
              <a:rPr lang="en-US"/>
              <a:t>The microcontroller is undersized for the problem</a:t>
            </a:r>
            <a:r>
              <a:rPr lang="mr-IN"/>
              <a:t>…</a:t>
            </a:r>
          </a:p>
          <a:p>
            <a:pPr lvl="1"/>
            <a:r>
              <a:rPr lang="mr-IN"/>
              <a:t>Too slow</a:t>
            </a:r>
          </a:p>
          <a:p>
            <a:pPr lvl="1"/>
            <a:r>
              <a:rPr lang="mr-IN"/>
              <a:t>Too much number crunching required</a:t>
            </a:r>
          </a:p>
          <a:p>
            <a:pPr lvl="1"/>
            <a:r>
              <a:rPr lang="mr-IN"/>
              <a:t>Too many things going on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4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Concept Note of Embedded System 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1466273"/>
            <a:ext cx="9144000" cy="3942366"/>
            <a:chOff x="0" y="1321598"/>
            <a:chExt cx="9144000" cy="3942366"/>
          </a:xfrm>
        </p:grpSpPr>
        <p:pic>
          <p:nvPicPr>
            <p:cNvPr id="4" name="Picture 3" descr="Screen Shot 2018-01-07 at 10.08.41 PM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21598"/>
              <a:ext cx="9144000" cy="3942366"/>
            </a:xfrm>
            <a:prstGeom prst="rect">
              <a:avLst/>
            </a:prstGeom>
          </p:spPr>
        </p:pic>
        <p:pic>
          <p:nvPicPr>
            <p:cNvPr id="5" name="Picture 4" descr="Screen Shot 2018-01-07 at 10.10.16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70883" y="4415702"/>
              <a:ext cx="1371600" cy="8482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86114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Needing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Electrical</a:t>
            </a:r>
          </a:p>
          <a:p>
            <a:r>
              <a:rPr lang="en-US"/>
              <a:t>Mechanical</a:t>
            </a:r>
          </a:p>
          <a:p>
            <a:r>
              <a:rPr lang="en-US"/>
              <a:t>Electro-Mechanical (Mechatronics)</a:t>
            </a:r>
          </a:p>
          <a:p>
            <a:r>
              <a:rPr lang="en-US"/>
              <a:t>Biological</a:t>
            </a:r>
          </a:p>
          <a:p>
            <a:r>
              <a:rPr lang="en-US"/>
              <a:t>Thermodynamics</a:t>
            </a:r>
          </a:p>
          <a:p>
            <a:r>
              <a:rPr lang="en-US"/>
              <a:t>Bio-mechanical</a:t>
            </a:r>
          </a:p>
          <a:p>
            <a:r>
              <a:rPr lang="en-US"/>
              <a:t>Chemical etc.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62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Takes inputs from user</a:t>
            </a:r>
          </a:p>
          <a:p>
            <a:r>
              <a:rPr lang="en-US"/>
              <a:t>Provide meaningful information to the user</a:t>
            </a:r>
          </a:p>
          <a:p>
            <a:r>
              <a:rPr lang="en-US"/>
              <a:t>Could be a:</a:t>
            </a:r>
          </a:p>
          <a:p>
            <a:pPr marL="0" indent="0">
              <a:buNone/>
            </a:pPr>
            <a:r>
              <a:rPr lang="en-US"/>
              <a:t>    -GUI</a:t>
            </a:r>
          </a:p>
          <a:p>
            <a:pPr marL="0" indent="0">
              <a:buNone/>
            </a:pPr>
            <a:r>
              <a:rPr lang="en-US"/>
              <a:t>    -Numerical Readout</a:t>
            </a:r>
          </a:p>
          <a:p>
            <a:pPr marL="0" indent="0">
              <a:buNone/>
            </a:pPr>
            <a:r>
              <a:rPr lang="en-US"/>
              <a:t>    -Warning Indicator</a:t>
            </a:r>
          </a:p>
          <a:p>
            <a:pPr marL="0" indent="0">
              <a:buNone/>
            </a:pPr>
            <a:r>
              <a:rPr lang="en-US"/>
              <a:t>    etc.</a:t>
            </a:r>
          </a:p>
        </p:txBody>
      </p:sp>
    </p:spTree>
    <p:extLst>
      <p:ext uri="{BB962C8B-B14F-4D97-AF65-F5344CB8AC3E}">
        <p14:creationId xmlns:p14="http://schemas.microsoft.com/office/powerpoint/2010/main" val="688797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Controller 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r>
              <a:rPr lang="en-US"/>
              <a:t>Computer (analog/digital)</a:t>
            </a:r>
          </a:p>
          <a:p>
            <a:r>
              <a:rPr lang="en-US"/>
              <a:t>Microcontroller</a:t>
            </a:r>
          </a:p>
          <a:p>
            <a:r>
              <a:rPr lang="en-US"/>
              <a:t>Communication circuit</a:t>
            </a:r>
          </a:p>
          <a:p>
            <a:r>
              <a:rPr lang="en-US"/>
              <a:t>Other devices of UI</a:t>
            </a:r>
          </a:p>
          <a:p>
            <a:r>
              <a:rPr lang="en-US"/>
              <a:t>Interface Circuitry</a:t>
            </a:r>
          </a:p>
          <a:p>
            <a:r>
              <a:rPr lang="en-US" err="1"/>
              <a:t>Pullup</a:t>
            </a:r>
            <a:r>
              <a:rPr lang="en-US"/>
              <a:t>/</a:t>
            </a:r>
            <a:r>
              <a:rPr lang="en-US" err="1"/>
              <a:t>Pulldown</a:t>
            </a:r>
            <a:r>
              <a:rPr lang="en-US"/>
              <a:t> resistors</a:t>
            </a:r>
          </a:p>
          <a:p>
            <a:r>
              <a:rPr lang="en-US"/>
              <a:t>Analog Processing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457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Controller Software</a:t>
            </a:r>
            <a:br>
              <a:rPr lang="en-US"/>
            </a:b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C/C++/</a:t>
            </a:r>
            <a:r>
              <a:rPr lang="en-US" err="1"/>
              <a:t>Arduino</a:t>
            </a:r>
            <a:r>
              <a:rPr lang="en-US"/>
              <a:t>  IDE for many functions</a:t>
            </a:r>
          </a:p>
          <a:p>
            <a:r>
              <a:rPr lang="en-US"/>
              <a:t>Assembly language for higher speed functions</a:t>
            </a:r>
          </a:p>
          <a:p>
            <a:r>
              <a:rPr lang="en-US"/>
              <a:t>FPGA for highest speed (VHDL)</a:t>
            </a:r>
          </a:p>
        </p:txBody>
      </p:sp>
    </p:spTree>
    <p:extLst>
      <p:ext uri="{BB962C8B-B14F-4D97-AF65-F5344CB8AC3E}">
        <p14:creationId xmlns:p14="http://schemas.microsoft.com/office/powerpoint/2010/main" val="2270640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Microcontroller Manufacturer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1529854"/>
            <a:ext cx="9144000" cy="4302647"/>
            <a:chOff x="0" y="1304804"/>
            <a:chExt cx="9144000" cy="4302647"/>
          </a:xfrm>
        </p:grpSpPr>
        <p:pic>
          <p:nvPicPr>
            <p:cNvPr id="4" name="Picture 3" descr="Screen Shot 2018-01-07 at 10.22.24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304804"/>
              <a:ext cx="9144000" cy="4302647"/>
            </a:xfrm>
            <a:prstGeom prst="rect">
              <a:avLst/>
            </a:prstGeom>
          </p:spPr>
        </p:pic>
        <p:pic>
          <p:nvPicPr>
            <p:cNvPr id="5" name="Picture 4" descr="Screen Shot 2018-01-07 at 10.10.16 PM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4809" y="4785427"/>
              <a:ext cx="1371600" cy="8220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9981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</a:t>
            </a:r>
            <a:r>
              <a:rPr lang="en-US" err="1"/>
              <a:t>Arduino</a:t>
            </a:r>
            <a:r>
              <a:rPr lang="en-US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Improvement over other micro-controller for hobby usage</a:t>
            </a:r>
          </a:p>
          <a:p>
            <a:r>
              <a:rPr lang="en-US"/>
              <a:t>Inexpensive</a:t>
            </a:r>
          </a:p>
          <a:p>
            <a:r>
              <a:rPr lang="en-US"/>
              <a:t>IDE on multiple platforms (Mac, PC, Linux)</a:t>
            </a:r>
          </a:p>
          <a:p>
            <a:r>
              <a:rPr lang="en-US"/>
              <a:t>Simple, clear Programming environment: C</a:t>
            </a:r>
          </a:p>
          <a:p>
            <a:r>
              <a:rPr lang="en-US"/>
              <a:t>Open source and extensible software/hardware</a:t>
            </a:r>
          </a:p>
          <a:p>
            <a:r>
              <a:rPr lang="en-US" err="1"/>
              <a:t>Arduino</a:t>
            </a:r>
            <a:r>
              <a:rPr lang="en-US"/>
              <a:t> Shields</a:t>
            </a:r>
          </a:p>
        </p:txBody>
      </p:sp>
    </p:spTree>
    <p:extLst>
      <p:ext uri="{BB962C8B-B14F-4D97-AF65-F5344CB8AC3E}">
        <p14:creationId xmlns:p14="http://schemas.microsoft.com/office/powerpoint/2010/main" val="2303667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solidFill>
                  <a:srgbClr val="E46C0A"/>
                </a:solidFill>
              </a:rPr>
              <a:t>Arduino</a:t>
            </a:r>
            <a:r>
              <a:rPr lang="en-US">
                <a:solidFill>
                  <a:srgbClr val="E46C0A"/>
                </a:solidFill>
              </a:rPr>
              <a:t> Shields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sz="2800" b="1">
                <a:latin typeface="Times New Roman"/>
                <a:cs typeface="Times New Roman"/>
              </a:rPr>
              <a:t>Shields</a:t>
            </a:r>
          </a:p>
          <a:p>
            <a:pPr marL="0" indent="0">
              <a:buNone/>
            </a:pPr>
            <a:r>
              <a:rPr lang="en-US" sz="2100">
                <a:latin typeface="Times New Roman"/>
                <a:cs typeface="Times New Roman"/>
              </a:rPr>
              <a:t>Shields are boards that can be plugged on top of the </a:t>
            </a:r>
            <a:r>
              <a:rPr lang="en-US" sz="2100" err="1">
                <a:latin typeface="Times New Roman"/>
                <a:cs typeface="Times New Roman"/>
              </a:rPr>
              <a:t>Arduino</a:t>
            </a:r>
            <a:r>
              <a:rPr lang="en-US" sz="2100">
                <a:latin typeface="Times New Roman"/>
                <a:cs typeface="Times New Roman"/>
              </a:rPr>
              <a:t> PCB extending its capabilities. The different shields follow the same philosophy as the original toolkit: they are easy to mount, and cheap to produce. </a:t>
            </a:r>
          </a:p>
          <a:p>
            <a:r>
              <a:rPr lang="en-US" sz="2600" b="1" err="1">
                <a:latin typeface="Times New Roman"/>
                <a:cs typeface="Times New Roman"/>
              </a:rPr>
              <a:t>Xbee</a:t>
            </a:r>
            <a:endParaRPr lang="en-US" sz="2600" b="1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1900">
                <a:latin typeface="Times New Roman"/>
                <a:cs typeface="Times New Roman"/>
              </a:rPr>
              <a:t>The </a:t>
            </a:r>
            <a:r>
              <a:rPr lang="en-US" sz="1900" err="1">
                <a:latin typeface="Times New Roman"/>
                <a:cs typeface="Times New Roman"/>
              </a:rPr>
              <a:t>Arduino</a:t>
            </a:r>
            <a:r>
              <a:rPr lang="en-US" sz="1900">
                <a:latin typeface="Times New Roman"/>
                <a:cs typeface="Times New Roman"/>
              </a:rPr>
              <a:t> </a:t>
            </a:r>
            <a:r>
              <a:rPr lang="en-US" sz="1900" err="1">
                <a:latin typeface="Times New Roman"/>
                <a:cs typeface="Times New Roman"/>
              </a:rPr>
              <a:t>Xbee</a:t>
            </a:r>
            <a:r>
              <a:rPr lang="en-US" sz="1900">
                <a:latin typeface="Times New Roman"/>
                <a:cs typeface="Times New Roman"/>
              </a:rPr>
              <a:t> shield allows multiple </a:t>
            </a:r>
            <a:r>
              <a:rPr lang="en-US" sz="1900" err="1">
                <a:latin typeface="Times New Roman"/>
                <a:cs typeface="Times New Roman"/>
              </a:rPr>
              <a:t>Arduino</a:t>
            </a:r>
            <a:r>
              <a:rPr lang="en-US" sz="1900">
                <a:latin typeface="Times New Roman"/>
                <a:cs typeface="Times New Roman"/>
              </a:rPr>
              <a:t> boards to communicate wirelessly over distances up to 100 feet (indoors) or 300 feet (outdoors) using the </a:t>
            </a:r>
            <a:r>
              <a:rPr lang="en-US" sz="1900" err="1">
                <a:latin typeface="Times New Roman"/>
                <a:cs typeface="Times New Roman"/>
              </a:rPr>
              <a:t>Maxstream</a:t>
            </a:r>
            <a:r>
              <a:rPr lang="en-US" sz="1900">
                <a:latin typeface="Times New Roman"/>
                <a:cs typeface="Times New Roman"/>
              </a:rPr>
              <a:t> </a:t>
            </a:r>
            <a:r>
              <a:rPr lang="en-US" sz="1900" err="1">
                <a:latin typeface="Times New Roman"/>
                <a:cs typeface="Times New Roman"/>
              </a:rPr>
              <a:t>Xbee</a:t>
            </a:r>
            <a:r>
              <a:rPr lang="en-US" sz="1900">
                <a:latin typeface="Times New Roman"/>
                <a:cs typeface="Times New Roman"/>
              </a:rPr>
              <a:t> </a:t>
            </a:r>
            <a:r>
              <a:rPr lang="en-US" sz="1900" err="1">
                <a:latin typeface="Times New Roman"/>
                <a:cs typeface="Times New Roman"/>
              </a:rPr>
              <a:t>Zigbee</a:t>
            </a:r>
            <a:r>
              <a:rPr lang="en-US" sz="1900">
                <a:latin typeface="Times New Roman"/>
                <a:cs typeface="Times New Roman"/>
              </a:rPr>
              <a:t> module.</a:t>
            </a:r>
          </a:p>
          <a:p>
            <a:r>
              <a:rPr lang="en-US" sz="2400" b="1">
                <a:latin typeface="Times New Roman"/>
                <a:cs typeface="Times New Roman"/>
              </a:rPr>
              <a:t>Motor Control v1.1</a:t>
            </a:r>
          </a:p>
          <a:p>
            <a:pPr marL="0" indent="0">
              <a:buNone/>
            </a:pPr>
            <a:r>
              <a:rPr lang="en-US" sz="1800">
                <a:latin typeface="Times New Roman"/>
                <a:cs typeface="Times New Roman"/>
              </a:rPr>
              <a:t>The </a:t>
            </a:r>
            <a:r>
              <a:rPr lang="en-US" sz="1800" err="1">
                <a:latin typeface="Times New Roman"/>
                <a:cs typeface="Times New Roman"/>
              </a:rPr>
              <a:t>Arduino</a:t>
            </a:r>
            <a:r>
              <a:rPr lang="en-US" sz="1800">
                <a:latin typeface="Times New Roman"/>
                <a:cs typeface="Times New Roman"/>
              </a:rPr>
              <a:t> Motor shield allows you to control DC motors and read encoders.</a:t>
            </a:r>
          </a:p>
          <a:p>
            <a:pPr marL="0" indent="0">
              <a:buNone/>
            </a:pPr>
            <a:endParaRPr lang="en-US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>
                <a:latin typeface="Times New Roman"/>
                <a:cs typeface="Times New Roman"/>
              </a:rPr>
              <a:t>More Shields are</a:t>
            </a:r>
            <a:r>
              <a:rPr lang="mr-IN">
                <a:latin typeface="Times New Roman"/>
                <a:cs typeface="Times New Roman"/>
              </a:rPr>
              <a:t>…..</a:t>
            </a:r>
            <a:endParaRPr lang="en-US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>
              <a:latin typeface="Times New Roman"/>
              <a:cs typeface="Times New Roman"/>
            </a:endParaRPr>
          </a:p>
          <a:p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37262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>
                <a:solidFill>
                  <a:srgbClr val="FF6600"/>
                </a:solidFill>
              </a:rPr>
              <a:t>Embedded system:</a:t>
            </a:r>
          </a:p>
          <a:p>
            <a:endParaRPr lang="en-US">
              <a:solidFill>
                <a:srgbClr val="FF6600"/>
              </a:solidFill>
            </a:endParaRPr>
          </a:p>
          <a:p>
            <a:r>
              <a:rPr lang="en-US"/>
              <a:t>Any device that includes a computer but is not itself a general-purpose computer.</a:t>
            </a:r>
          </a:p>
          <a:p>
            <a:endParaRPr lang="en-US"/>
          </a:p>
          <a:p>
            <a:r>
              <a:rPr lang="en-US"/>
              <a:t>Part of some larger systems and expected to function without intervention.</a:t>
            </a:r>
          </a:p>
          <a:p>
            <a:endParaRPr lang="en-US"/>
          </a:p>
          <a:p>
            <a:r>
              <a:rPr lang="en-US">
                <a:solidFill>
                  <a:srgbClr val="FF0000"/>
                </a:solidFill>
              </a:rPr>
              <a:t>Respond</a:t>
            </a:r>
            <a:r>
              <a:rPr lang="en-US"/>
              <a:t>, </a:t>
            </a:r>
            <a:r>
              <a:rPr lang="en-US">
                <a:solidFill>
                  <a:srgbClr val="0000FF"/>
                </a:solidFill>
              </a:rPr>
              <a:t>Monitor</a:t>
            </a:r>
            <a:r>
              <a:rPr lang="en-US"/>
              <a:t>, </a:t>
            </a:r>
            <a:r>
              <a:rPr lang="en-US">
                <a:solidFill>
                  <a:srgbClr val="FF6600"/>
                </a:solidFill>
              </a:rPr>
              <a:t>Control</a:t>
            </a:r>
            <a:r>
              <a:rPr lang="en-US"/>
              <a:t> external environment using </a:t>
            </a:r>
            <a:r>
              <a:rPr lang="en-US" b="1"/>
              <a:t>sensors</a:t>
            </a:r>
            <a:r>
              <a:rPr lang="en-US"/>
              <a:t> and </a:t>
            </a:r>
            <a:r>
              <a:rPr lang="en-US" b="1"/>
              <a:t>actuators.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539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Arduino</a:t>
            </a:r>
            <a:r>
              <a:rPr lang="en-US"/>
              <a:t> Shields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VGA Camera</a:t>
            </a:r>
          </a:p>
          <a:p>
            <a:r>
              <a:rPr lang="en-US"/>
              <a:t>GPS</a:t>
            </a:r>
          </a:p>
          <a:p>
            <a:r>
              <a:rPr lang="en-US"/>
              <a:t>LCD/LED  Display</a:t>
            </a:r>
          </a:p>
          <a:p>
            <a:r>
              <a:rPr lang="en-US"/>
              <a:t>Ethernet</a:t>
            </a:r>
            <a:endParaRPr lang="en-US">
              <a:cs typeface="Calibri"/>
            </a:endParaRPr>
          </a:p>
          <a:p>
            <a:r>
              <a:rPr lang="en-US" err="1"/>
              <a:t>WiFi</a:t>
            </a:r>
            <a:endParaRPr lang="en-US"/>
          </a:p>
          <a:p>
            <a:r>
              <a:rPr lang="en-US"/>
              <a:t>Motor Control (stepper, dc)</a:t>
            </a:r>
          </a:p>
          <a:p>
            <a:r>
              <a:rPr lang="en-US"/>
              <a:t>Accelerometer/Gyroscope</a:t>
            </a:r>
          </a:p>
          <a:p>
            <a:r>
              <a:rPr lang="en-US"/>
              <a:t>Relays etc.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81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of </a:t>
            </a:r>
            <a:r>
              <a:rPr lang="en-US" err="1"/>
              <a:t>Arduino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Light dimmer that responds to music</a:t>
            </a:r>
          </a:p>
        </p:txBody>
      </p:sp>
      <p:pic>
        <p:nvPicPr>
          <p:cNvPr id="4" name="Picture 3" descr="Screen Shot 2018-01-07 at 10.32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5911"/>
            <a:ext cx="9144000" cy="182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39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Piano gloves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www.youtube.com</a:t>
            </a:r>
            <a:r>
              <a:rPr lang="en-US"/>
              <a:t>/</a:t>
            </a:r>
            <a:r>
              <a:rPr lang="en-US" err="1"/>
              <a:t>watch?v</a:t>
            </a:r>
            <a:r>
              <a:rPr lang="en-US"/>
              <a:t>=t5L8KDfNENo</a:t>
            </a:r>
          </a:p>
        </p:txBody>
      </p:sp>
    </p:spTree>
    <p:extLst>
      <p:ext uri="{BB962C8B-B14F-4D97-AF65-F5344CB8AC3E}">
        <p14:creationId xmlns:p14="http://schemas.microsoft.com/office/powerpoint/2010/main" val="3579187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63DE0-5D8B-4046-9943-5AD4349BC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Indian spinal cord injury - Home | Facebook">
            <a:extLst>
              <a:ext uri="{FF2B5EF4-FFF2-40B4-BE49-F238E27FC236}">
                <a16:creationId xmlns:a16="http://schemas.microsoft.com/office/drawing/2014/main" id="{29918A68-446F-974A-945D-DE8AAE1267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31" y="-181149"/>
            <a:ext cx="4123191" cy="412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amous Persons with Disability in India, Their Achievements &amp; Infographic">
            <a:extLst>
              <a:ext uri="{FF2B5EF4-FFF2-40B4-BE49-F238E27FC236}">
                <a16:creationId xmlns:a16="http://schemas.microsoft.com/office/drawing/2014/main" id="{BAA9D6EF-B58E-AA49-A4BA-4604C051366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486" y="3843563"/>
            <a:ext cx="4535714" cy="2970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ind-controlled exoskeleton lets paralysed people walk | New Scientist">
            <a:extLst>
              <a:ext uri="{FF2B5EF4-FFF2-40B4-BE49-F238E27FC236}">
                <a16:creationId xmlns:a16="http://schemas.microsoft.com/office/drawing/2014/main" id="{BB3F2D65-E294-BF4C-B225-0CAF2AA4A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2477" y="190500"/>
            <a:ext cx="381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2357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B4D3E-9060-634A-9E65-B6D334395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Scientists Smell Success for Treatment of Spinal Cord Injuries">
            <a:extLst>
              <a:ext uri="{FF2B5EF4-FFF2-40B4-BE49-F238E27FC236}">
                <a16:creationId xmlns:a16="http://schemas.microsoft.com/office/drawing/2014/main" id="{F13AF44F-3497-6F46-A9FB-72085FBD8C9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72" y="24267"/>
            <a:ext cx="31750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raumatic spinal cord injury | Nature Reviews Disease Primers">
            <a:extLst>
              <a:ext uri="{FF2B5EF4-FFF2-40B4-BE49-F238E27FC236}">
                <a16:creationId xmlns:a16="http://schemas.microsoft.com/office/drawing/2014/main" id="{F4B38B41-35CF-5E4E-8400-B9A281A59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925" y="130628"/>
            <a:ext cx="7077075" cy="587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805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930" t="2610" r="9206" b="3839"/>
          <a:stretch/>
        </p:blipFill>
        <p:spPr>
          <a:xfrm>
            <a:off x="5306298" y="1099758"/>
            <a:ext cx="3677009" cy="41512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8616" t="13508" r="6012" b="5897"/>
          <a:stretch/>
        </p:blipFill>
        <p:spPr>
          <a:xfrm>
            <a:off x="123908" y="1734829"/>
            <a:ext cx="4530084" cy="317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100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2113"/>
            <a:ext cx="8229600" cy="1027438"/>
          </a:xfrm>
        </p:spPr>
        <p:txBody>
          <a:bodyPr/>
          <a:lstStyle/>
          <a:p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In a </a:t>
            </a:r>
            <a:r>
              <a:rPr lang="en-US" b="1">
                <a:solidFill>
                  <a:schemeClr val="accent6">
                    <a:lumMod val="75000"/>
                  </a:schemeClr>
                </a:solidFill>
              </a:rPr>
              <a:t>nutshell</a:t>
            </a:r>
            <a:r>
              <a:rPr lang="mr-IN" b="1">
                <a:solidFill>
                  <a:schemeClr val="accent6">
                    <a:lumMod val="75000"/>
                  </a:schemeClr>
                </a:solidFill>
              </a:rPr>
              <a:t>….</a:t>
            </a:r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Embedded system is a combination of hardware and software.</a:t>
            </a:r>
          </a:p>
          <a:p>
            <a:r>
              <a:rPr lang="en-US"/>
              <a:t>Embedded system is a part of a larger system.</a:t>
            </a:r>
          </a:p>
          <a:p>
            <a:r>
              <a:rPr lang="en-US"/>
              <a:t>Embedded system is used to perform a particular task.</a:t>
            </a:r>
          </a:p>
          <a:p>
            <a:r>
              <a:rPr lang="en-US"/>
              <a:t>Small in size</a:t>
            </a:r>
          </a:p>
          <a:p>
            <a:r>
              <a:rPr lang="en-US"/>
              <a:t>Low power </a:t>
            </a:r>
          </a:p>
          <a:p>
            <a:r>
              <a:rPr lang="en-US"/>
              <a:t>Low cost</a:t>
            </a:r>
          </a:p>
        </p:txBody>
      </p:sp>
      <p:sp>
        <p:nvSpPr>
          <p:cNvPr id="4" name="Right Brace 3"/>
          <p:cNvSpPr/>
          <p:nvPr/>
        </p:nvSpPr>
        <p:spPr>
          <a:xfrm>
            <a:off x="3311935" y="4565302"/>
            <a:ext cx="482321" cy="144833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147958" y="5127927"/>
            <a:ext cx="1443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Computer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05128" y="6269646"/>
            <a:ext cx="798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Examples: ATM Machines, Smart Phones, Gaming </a:t>
            </a:r>
            <a:r>
              <a:rPr lang="en-US" err="1"/>
              <a:t>consol</a:t>
            </a:r>
            <a:r>
              <a:rPr lang="en-US"/>
              <a:t>, Router, Engine Controller </a:t>
            </a:r>
          </a:p>
        </p:txBody>
      </p:sp>
    </p:spTree>
    <p:extLst>
      <p:ext uri="{BB962C8B-B14F-4D97-AF65-F5344CB8AC3E}">
        <p14:creationId xmlns:p14="http://schemas.microsoft.com/office/powerpoint/2010/main" val="2054882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8-01-07 at 8.43.5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26" y="492633"/>
            <a:ext cx="7865313" cy="58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356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460" y="-1"/>
            <a:ext cx="6087377" cy="685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8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End Goal of the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Interface a microcontroller to a variety of analog and digital input and output devices.</a:t>
            </a:r>
          </a:p>
          <a:p>
            <a:r>
              <a:rPr lang="en-US"/>
              <a:t>Program a microcontroller to implement a closed to automatic control.</a:t>
            </a:r>
          </a:p>
          <a:p>
            <a:r>
              <a:rPr lang="en-US"/>
              <a:t>Write and troubleshoot assembly language code for a microcontroller.</a:t>
            </a:r>
          </a:p>
          <a:p>
            <a:r>
              <a:rPr lang="en-US"/>
              <a:t>Analyze problems to determine the appropriate microcontroller use.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031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Edushield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2419" y="1417638"/>
            <a:ext cx="5471796" cy="541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744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an Embedded System?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integration of </a:t>
            </a:r>
          </a:p>
          <a:p>
            <a:pPr lvl="1"/>
            <a:r>
              <a:rPr lang="en-US"/>
              <a:t>Sensors</a:t>
            </a:r>
          </a:p>
          <a:p>
            <a:pPr lvl="1"/>
            <a:r>
              <a:rPr lang="en-US"/>
              <a:t>Actuators</a:t>
            </a:r>
          </a:p>
          <a:p>
            <a:pPr lvl="1"/>
            <a:r>
              <a:rPr lang="en-US"/>
              <a:t>Intelligence (%)</a:t>
            </a:r>
          </a:p>
          <a:p>
            <a:pPr marL="457200" lvl="1" indent="0">
              <a:buNone/>
            </a:pPr>
            <a:r>
              <a:rPr lang="en-US"/>
              <a:t>To Produce a system</a:t>
            </a:r>
          </a:p>
          <a:p>
            <a:pPr marL="457200" lvl="1" indent="0">
              <a:buNone/>
            </a:pPr>
            <a:r>
              <a:rPr lang="en-US"/>
              <a:t> - More capable, Versatile and Robust Performance</a:t>
            </a:r>
          </a:p>
        </p:txBody>
      </p:sp>
    </p:spTree>
    <p:extLst>
      <p:ext uri="{BB962C8B-B14F-4D97-AF65-F5344CB8AC3E}">
        <p14:creationId xmlns:p14="http://schemas.microsoft.com/office/powerpoint/2010/main" val="2408900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4F7D68E061D1438D093AB6CE092698" ma:contentTypeVersion="6" ma:contentTypeDescription="Create a new document." ma:contentTypeScope="" ma:versionID="dcf7104225c7fe2f865d4e71ff92b70d">
  <xsd:schema xmlns:xsd="http://www.w3.org/2001/XMLSchema" xmlns:xs="http://www.w3.org/2001/XMLSchema" xmlns:p="http://schemas.microsoft.com/office/2006/metadata/properties" xmlns:ns2="5c5884bf-565f-45a0-a12c-666ebac003df" xmlns:ns3="66e06080-d105-4d13-b16c-2a5f973decd2" targetNamespace="http://schemas.microsoft.com/office/2006/metadata/properties" ma:root="true" ma:fieldsID="1ae11ae103331e7e2414d1dcf3d21dba" ns2:_="" ns3:_="">
    <xsd:import namespace="5c5884bf-565f-45a0-a12c-666ebac003df"/>
    <xsd:import namespace="66e06080-d105-4d13-b16c-2a5f973decd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5884bf-565f-45a0-a12c-666ebac003d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e06080-d105-4d13-b16c-2a5f973dec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759D47D-0D17-4924-AC1A-F8E08B7B57A5}">
  <ds:schemaRefs>
    <ds:schemaRef ds:uri="5c5884bf-565f-45a0-a12c-666ebac003df"/>
    <ds:schemaRef ds:uri="66e06080-d105-4d13-b16c-2a5f973decd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16F8C1D-A88A-4A76-80F8-7CE9099F605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00309F4-9086-4763-9FD8-247EE7C2F17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24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In a nutshell….</vt:lpstr>
      <vt:lpstr>PowerPoint Presentation</vt:lpstr>
      <vt:lpstr>PowerPoint Presentation</vt:lpstr>
      <vt:lpstr>The End Goal of the Course</vt:lpstr>
      <vt:lpstr>Edushield</vt:lpstr>
      <vt:lpstr>What is an Embedded System?</vt:lpstr>
      <vt:lpstr>Correct tool (Microcontroller) to use</vt:lpstr>
      <vt:lpstr>Not the correct tool (Microcontroller) to use</vt:lpstr>
      <vt:lpstr>Concept Note of Embedded System </vt:lpstr>
      <vt:lpstr>System Needing Control</vt:lpstr>
      <vt:lpstr>User Interface</vt:lpstr>
      <vt:lpstr>Controller Hardware</vt:lpstr>
      <vt:lpstr>Controller Software </vt:lpstr>
      <vt:lpstr>Microcontroller Manufacturer</vt:lpstr>
      <vt:lpstr>Why Arduino?</vt:lpstr>
      <vt:lpstr>Arduino Shields</vt:lpstr>
      <vt:lpstr>Arduino Shields</vt:lpstr>
      <vt:lpstr>Application of Arduino</vt:lpstr>
      <vt:lpstr>Piano gloves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TAPAN GANDHI</dc:creator>
  <cp:revision>1</cp:revision>
  <dcterms:created xsi:type="dcterms:W3CDTF">2018-01-07T15:15:16Z</dcterms:created>
  <dcterms:modified xsi:type="dcterms:W3CDTF">2024-02-13T13:06:01Z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0x010100A34F7D68E061D1438D093AB6CE092698</vt:lpwstr>
  </property>
</Properties>
</file>

<file path=docProps/thumbnail.jpeg>
</file>